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89" r:id="rId3"/>
    <p:sldId id="290" r:id="rId4"/>
    <p:sldId id="296" r:id="rId5"/>
    <p:sldId id="281" r:id="rId6"/>
    <p:sldId id="282" r:id="rId7"/>
    <p:sldId id="283" r:id="rId8"/>
    <p:sldId id="284" r:id="rId9"/>
    <p:sldId id="285" r:id="rId10"/>
    <p:sldId id="287" r:id="rId11"/>
    <p:sldId id="298" r:id="rId12"/>
    <p:sldId id="297" r:id="rId13"/>
    <p:sldId id="273" r:id="rId14"/>
    <p:sldId id="277" r:id="rId15"/>
    <p:sldId id="276" r:id="rId16"/>
    <p:sldId id="274" r:id="rId17"/>
    <p:sldId id="275" r:id="rId18"/>
    <p:sldId id="272" r:id="rId19"/>
    <p:sldId id="292" r:id="rId20"/>
    <p:sldId id="293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66" autoAdjust="0"/>
    <p:restoredTop sz="54237" autoAdjust="0"/>
  </p:normalViewPr>
  <p:slideViewPr>
    <p:cSldViewPr snapToGrid="0" snapToObjects="1">
      <p:cViewPr varScale="1">
        <p:scale>
          <a:sx n="54" d="100"/>
          <a:sy n="54" d="100"/>
        </p:scale>
        <p:origin x="-2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have</a:t>
            </a:r>
            <a:r>
              <a:rPr lang="en-US" baseline="0" dirty="0" smtClean="0"/>
              <a:t> a pretty good grasp of the open source model</a:t>
            </a:r>
          </a:p>
          <a:p>
            <a:r>
              <a:rPr lang="en-US" baseline="0" dirty="0" smtClean="0"/>
              <a:t>We’re using it and have learned a great deal there</a:t>
            </a:r>
          </a:p>
          <a:p>
            <a:r>
              <a:rPr lang="en-US" baseline="0" dirty="0" smtClean="0"/>
              <a:t>We’re contributing back to project and understand the community aspect</a:t>
            </a:r>
          </a:p>
          <a:p>
            <a:r>
              <a:rPr lang="en-US" baseline="0" dirty="0" smtClean="0"/>
              <a:t>We’ve brought it in-house and have learned how to open source a software project ourselves</a:t>
            </a:r>
          </a:p>
          <a:p>
            <a:r>
              <a:rPr lang="en-US" baseline="0" dirty="0" smtClean="0"/>
              <a:t>We’ve created this review process where developers get bragging rights and we get to continually make our embracement of open source better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now we just have to expand.</a:t>
            </a:r>
          </a:p>
          <a:p>
            <a:r>
              <a:rPr lang="en-US" baseline="0" dirty="0" smtClean="0"/>
              <a:t>What areas of my company can I open source?  Is that HR?  Is that Recruiting?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want to start small here and you go through the process but don’t stop now…expand…</a:t>
            </a:r>
          </a:p>
          <a:p>
            <a:r>
              <a:rPr lang="en-US" baseline="0" dirty="0" smtClean="0"/>
              <a:t>open source your company!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think about where to start here are some ideas to get you started</a:t>
            </a:r>
          </a:p>
          <a:p>
            <a:r>
              <a:rPr lang="en-US" baseline="0" dirty="0" smtClean="0"/>
              <a:t>Here are some of the things that SPARC Open Sources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aside projects, tasks,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frustrations, deadlines, pressures, stress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It’ll be there when you get back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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breath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 your eyes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 with me into SPARC on a Monday morning.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smile and a good morning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Engaged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team members from different companies solving problems together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Guests on tour asking about projects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Café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development, latest technologies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CEO in corner, direct questions candid feedback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should company be focused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Ok…open your eyes.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Sounds good right?  Who wouldn’t want to work a company like this?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promise to you is that you is that this doesn’t have to be a story where we close our eyes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you too can have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engaged and excited workforce with greater innovation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too can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your business and processed better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have who used to be thought of as your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competition become your collaborators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basically get all this for free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you do this?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with tours.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have transparency at every level here at SPARC that starts once you walk into the building</a:t>
            </a:r>
          </a:p>
          <a:p>
            <a:r>
              <a:rPr lang="en-US" baseline="0" dirty="0" smtClean="0"/>
              <a:t>Our tours are not scheduled meetings in a conference room</a:t>
            </a:r>
          </a:p>
          <a:p>
            <a:r>
              <a:rPr lang="en-US" baseline="0" dirty="0" smtClean="0"/>
              <a:t>They are open free forum events where you can take anyone aside and ask, “how are things here at SPARC?”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get access to everyone and all the rooms, all the projects all the insight we can give you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get to sit with the CEO and ask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Stay as long as you want…it’s up to you and when you feel the tour is over and your answers have been answered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about </a:t>
            </a:r>
            <a:r>
              <a:rPr lang="en-US" dirty="0" err="1" smtClean="0"/>
              <a:t>hackathons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hackathons</a:t>
            </a:r>
            <a:r>
              <a:rPr lang="en-US" dirty="0" smtClean="0"/>
              <a:t> are all day </a:t>
            </a:r>
            <a:r>
              <a:rPr lang="en-US" baseline="0" dirty="0" smtClean="0"/>
              <a:t>coding contests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Open to public…anyone can attend</a:t>
            </a:r>
          </a:p>
          <a:p>
            <a:r>
              <a:rPr lang="en-US" dirty="0" smtClean="0"/>
              <a:t>Food and</a:t>
            </a:r>
            <a:r>
              <a:rPr lang="en-US" baseline="0" dirty="0" smtClean="0"/>
              <a:t> beverages are provided</a:t>
            </a:r>
          </a:p>
          <a:p>
            <a:endParaRPr lang="en-US" dirty="0" smtClean="0"/>
          </a:p>
          <a:p>
            <a:r>
              <a:rPr lang="en-US" dirty="0" smtClean="0"/>
              <a:t>Basically</a:t>
            </a:r>
          </a:p>
          <a:p>
            <a:r>
              <a:rPr lang="en-US" dirty="0" smtClean="0"/>
              <a:t>Engineers from all over form teams of 2 – 5</a:t>
            </a:r>
            <a:r>
              <a:rPr lang="en-US" baseline="0" dirty="0" smtClean="0"/>
              <a:t> typically</a:t>
            </a:r>
            <a:endParaRPr lang="en-US" dirty="0" smtClean="0"/>
          </a:p>
          <a:p>
            <a:r>
              <a:rPr lang="en-US" dirty="0" smtClean="0"/>
              <a:t>T</a:t>
            </a:r>
            <a:r>
              <a:rPr lang="en-US" baseline="0" dirty="0" smtClean="0"/>
              <a:t>he public/audience submits ideas for applications they would like to see built</a:t>
            </a:r>
          </a:p>
          <a:p>
            <a:r>
              <a:rPr lang="en-US" baseline="0" dirty="0" smtClean="0"/>
              <a:t>The engineering teams then pick which ideas they would like to work on and the competition begins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of the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winners are selected in several categories</a:t>
            </a:r>
          </a:p>
          <a:p>
            <a:r>
              <a:rPr lang="en-US" dirty="0" smtClean="0"/>
              <a:t>Cash and material</a:t>
            </a:r>
            <a:r>
              <a:rPr lang="en-US" baseline="0" dirty="0" smtClean="0"/>
              <a:t> prizes are awarded to the winning teams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rather than SPARC or the teams keeping any</a:t>
            </a:r>
            <a:r>
              <a:rPr lang="en-US" baseline="0" dirty="0" smtClean="0"/>
              <a:t> of the intellectual property for the applications </a:t>
            </a:r>
          </a:p>
          <a:p>
            <a:r>
              <a:rPr lang="en-US" baseline="0" dirty="0" smtClean="0"/>
              <a:t>They are all open sourced and given back to the community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the winners from the last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gave all their monetary winnings to charity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SPARC</a:t>
            </a:r>
            <a:r>
              <a:rPr lang="en-US" baseline="0" dirty="0" smtClean="0"/>
              <a:t> has a saying which goes something like, “if we only train on what we know and build today, then we’ll only be as good as we are today”</a:t>
            </a:r>
          </a:p>
          <a:p>
            <a:r>
              <a:rPr lang="en-US" baseline="0" dirty="0" smtClean="0"/>
              <a:t>So along the lines of continually bettering and growing ourselves we have an investment in what we call SPARC U</a:t>
            </a:r>
          </a:p>
          <a:p>
            <a:r>
              <a:rPr lang="en-US" baseline="0" dirty="0" smtClean="0"/>
              <a:t>A way for not only SPARC employees to learn but for anyone who is interested to learn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host, sponsor and give a number of courses and classes</a:t>
            </a:r>
          </a:p>
          <a:p>
            <a:r>
              <a:rPr lang="en-US" baseline="0" dirty="0" smtClean="0"/>
              <a:t>From mobile, to java to agile software development to many more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then are via lunch-and-learns</a:t>
            </a:r>
          </a:p>
          <a:p>
            <a:r>
              <a:rPr lang="en-US" baseline="0" dirty="0" smtClean="0"/>
              <a:t>Some via user groups</a:t>
            </a:r>
          </a:p>
          <a:p>
            <a:r>
              <a:rPr lang="en-US" baseline="0" dirty="0" smtClean="0"/>
              <a:t>Some are multi-day long classes; android development for example</a:t>
            </a:r>
          </a:p>
          <a:p>
            <a:endParaRPr lang="en-US" dirty="0" smtClean="0"/>
          </a:p>
          <a:p>
            <a:r>
              <a:rPr lang="en-US" dirty="0" smtClean="0"/>
              <a:t>And while they are open to all</a:t>
            </a:r>
            <a:r>
              <a:rPr lang="en-US" baseline="0" dirty="0" smtClean="0"/>
              <a:t> of SPARC they are also open to the public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many of them our own employees have created the content and courses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VMWare</a:t>
            </a:r>
            <a:r>
              <a:rPr lang="en-US" baseline="0" dirty="0" smtClean="0"/>
              <a:t> and Employee Recognition specialists but these were all open to people from outside our walls as well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</a:t>
            </a:r>
            <a:r>
              <a:rPr lang="en-US" baseline="0" dirty="0" smtClean="0"/>
              <a:t>, along the lines of step 3 in-house we have an internal open source repository that our engineers can use to learn and grow their skillset on differing technologies and platforms.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has heard</a:t>
            </a:r>
            <a:r>
              <a:rPr lang="en-US" baseline="0" dirty="0" smtClean="0"/>
              <a:t> of </a:t>
            </a:r>
            <a:r>
              <a:rPr lang="en-US" dirty="0" smtClean="0"/>
              <a:t>Google</a:t>
            </a:r>
            <a:r>
              <a:rPr lang="en-US" baseline="0" dirty="0" smtClean="0"/>
              <a:t> 20% time?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FedEx Day?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 company</a:t>
            </a:r>
            <a:r>
              <a:rPr lang="en-US" baseline="0" dirty="0" smtClean="0"/>
              <a:t> wide meeting, we once asked the question, “who here has a good idea that they’d like to work on and take to market?”</a:t>
            </a:r>
          </a:p>
          <a:p>
            <a:r>
              <a:rPr lang="en-US" baseline="0" dirty="0" smtClean="0"/>
              <a:t>Almost everyone raised their hand.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working through that we decided to give all those passionate people a chance to work on those ideas and get the support they needed to be successful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Anyone who has tried to start their own business knows it hard…it’s damn hard.  In trying to start a software company for example, the code itself is at best only 15-20 percent of the overall effort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decided to open SPARC’s SDLC to help our entrepreneurial employees .</a:t>
            </a:r>
          </a:p>
          <a:p>
            <a:r>
              <a:rPr lang="en-US" baseline="0" dirty="0" smtClean="0"/>
              <a:t>From engineering, to finance, to requirements to you name it.  They have access to the full stack.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there are a some boundaries such as a submission and acceptance process for ideas</a:t>
            </a:r>
          </a:p>
          <a:p>
            <a:r>
              <a:rPr lang="en-US" baseline="0" dirty="0" smtClean="0"/>
              <a:t>But employees who are selected as a ventures program get full support from SPARC</a:t>
            </a:r>
          </a:p>
          <a:p>
            <a:r>
              <a:rPr lang="en-US" baseline="0" dirty="0" smtClean="0"/>
              <a:t>They get a sizable monetary amount to help out</a:t>
            </a:r>
          </a:p>
          <a:p>
            <a:r>
              <a:rPr lang="en-US" baseline="0" dirty="0" smtClean="0"/>
              <a:t>They get access to all areas of SPARC’s business for support and guidance</a:t>
            </a:r>
          </a:p>
          <a:p>
            <a:r>
              <a:rPr lang="en-US" baseline="0" dirty="0" smtClean="0"/>
              <a:t>They get mentorship from the leaders and executive team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not only do they get the support and guidance they need but they also get percentages back in ownership and royalties of sales.</a:t>
            </a:r>
          </a:p>
          <a:p>
            <a:r>
              <a:rPr lang="en-US" baseline="0" dirty="0" smtClean="0"/>
              <a:t>They get to be CEOs if you will for their good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Human Resources</a:t>
            </a:r>
            <a:r>
              <a:rPr lang="en-US" baseline="0" dirty="0" smtClean="0"/>
              <a:t> is a big one we open source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Almost all of us all familiar with the check-in process that we have…well we’ve actually given that away to other companies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We’ve shared it, we’ve solicited feedback and we’ve made it better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Same with our</a:t>
            </a:r>
            <a:r>
              <a:rPr lang="en-US" baseline="0" dirty="0" smtClean="0"/>
              <a:t> Annual Review Process</a:t>
            </a:r>
          </a:p>
          <a:p>
            <a:endParaRPr lang="en-US" baseline="0" dirty="0" smtClean="0"/>
          </a:p>
          <a:p>
            <a:r>
              <a:rPr lang="en-US" dirty="0" smtClean="0"/>
              <a:t>And how about</a:t>
            </a:r>
            <a:r>
              <a:rPr lang="en-US" baseline="0" dirty="0" smtClean="0"/>
              <a:t> the goal setting process…rather than senior support pushing goals down onto everyone, we have the goals being pushed 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are in control and the ones defining and contributing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open source Recruiting.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interview process is extremely open.</a:t>
            </a:r>
          </a:p>
          <a:p>
            <a:r>
              <a:rPr lang="en-US" baseline="0" dirty="0" smtClean="0"/>
              <a:t>We believe in hiring on culture, aptitude and resume in that order.</a:t>
            </a:r>
          </a:p>
          <a:p>
            <a:r>
              <a:rPr lang="en-US" baseline="0" dirty="0" smtClean="0"/>
              <a:t>Anyone can sit in on any interview</a:t>
            </a:r>
          </a:p>
          <a:p>
            <a:r>
              <a:rPr lang="en-US" baseline="0" dirty="0" smtClean="0"/>
              <a:t>We have a single veto policy where anyone can say no for any candidate…doesn’t matter what position that person is applying for\</a:t>
            </a:r>
          </a:p>
          <a:p>
            <a:r>
              <a:rPr lang="en-US" baseline="0" dirty="0" smtClean="0"/>
              <a:t>Everyone has access to all the comments for a given candidate as well as any of the interview tests we give</a:t>
            </a:r>
          </a:p>
          <a:p>
            <a:r>
              <a:rPr lang="en-US" baseline="0" dirty="0" smtClean="0"/>
              <a:t>And we strongly advocate a shadow day…this is a day where the candidate comes into our building and sits for the day along side the teams</a:t>
            </a:r>
          </a:p>
          <a:p>
            <a:r>
              <a:rPr lang="en-US" baseline="0" dirty="0" smtClean="0"/>
              <a:t>The candidate gets to see if this is really the way it…there’s no bait and switch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also help spouses and family find jobs…we’ll work with them on their resumes, job searches, you name it</a:t>
            </a:r>
          </a:p>
          <a:p>
            <a:r>
              <a:rPr lang="en-US" baseline="0" dirty="0" smtClean="0"/>
              <a:t>And if for some reason there isn’t a fit between us and a candidate for whatever reason we will work with them just the same and help with resume and job searches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r>
              <a:rPr lang="en-US" baseline="0" dirty="0" smtClean="0"/>
              <a:t> in everything we do</a:t>
            </a:r>
          </a:p>
          <a:p>
            <a:r>
              <a:rPr lang="en-US" baseline="0" dirty="0" smtClean="0"/>
              <a:t>An open culture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r>
              <a:rPr lang="en-US" baseline="0" dirty="0" smtClean="0"/>
              <a:t>To contribute to any area of the business</a:t>
            </a:r>
          </a:p>
          <a:p>
            <a:endParaRPr lang="en-US" dirty="0" smtClean="0"/>
          </a:p>
          <a:p>
            <a:r>
              <a:rPr lang="en-US" dirty="0" smtClean="0"/>
              <a:t>Tours</a:t>
            </a:r>
          </a:p>
          <a:p>
            <a:endParaRPr lang="en-US" dirty="0" smtClean="0"/>
          </a:p>
          <a:p>
            <a:r>
              <a:rPr lang="en-US" dirty="0" smtClean="0"/>
              <a:t>Project Updates –</a:t>
            </a:r>
            <a:r>
              <a:rPr lang="en-US" baseline="0" dirty="0" smtClean="0"/>
              <a:t> used to be an executive only meeting</a:t>
            </a:r>
            <a:endParaRPr lang="en-US" dirty="0" smtClean="0"/>
          </a:p>
          <a:p>
            <a:r>
              <a:rPr lang="en-US" dirty="0" smtClean="0"/>
              <a:t>	now open to everyone every week</a:t>
            </a:r>
          </a:p>
          <a:p>
            <a:r>
              <a:rPr lang="en-US" dirty="0" smtClean="0"/>
              <a:t>	can</a:t>
            </a:r>
            <a:r>
              <a:rPr lang="en-US" baseline="0" dirty="0" smtClean="0"/>
              <a:t> ask questions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SPARC Spontaneous – similar</a:t>
            </a:r>
            <a:r>
              <a:rPr lang="en-US" baseline="0" dirty="0" smtClean="0"/>
              <a:t> to project updates but longer and spontaneous</a:t>
            </a:r>
            <a:endParaRPr lang="en-US" dirty="0" smtClean="0"/>
          </a:p>
          <a:p>
            <a:r>
              <a:rPr lang="en-US" dirty="0" smtClean="0"/>
              <a:t>	monthly</a:t>
            </a:r>
            <a:r>
              <a:rPr lang="en-US" baseline="0" dirty="0" smtClean="0"/>
              <a:t> meeting only to everyone</a:t>
            </a:r>
          </a:p>
          <a:p>
            <a:r>
              <a:rPr lang="en-US" baseline="0" dirty="0" smtClean="0"/>
              <a:t>	ask any question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Sparc</a:t>
            </a:r>
            <a:r>
              <a:rPr lang="en-US" dirty="0" smtClean="0"/>
              <a:t> showcase -  in depth project disclosure</a:t>
            </a:r>
          </a:p>
          <a:p>
            <a:r>
              <a:rPr lang="en-US" dirty="0" smtClean="0"/>
              <a:t>	open to everyone</a:t>
            </a:r>
          </a:p>
          <a:p>
            <a:r>
              <a:rPr lang="en-US" dirty="0" smtClean="0"/>
              <a:t>	see demo</a:t>
            </a:r>
            <a:endParaRPr lang="en-US" baseline="0" dirty="0" smtClean="0"/>
          </a:p>
          <a:p>
            <a:r>
              <a:rPr lang="en-US" baseline="0" dirty="0" smtClean="0"/>
              <a:t>	roadmap </a:t>
            </a:r>
          </a:p>
          <a:p>
            <a:r>
              <a:rPr lang="en-US" baseline="0" dirty="0" smtClean="0"/>
              <a:t>	backlog</a:t>
            </a:r>
          </a:p>
          <a:p>
            <a:r>
              <a:rPr lang="en-US" baseline="0" dirty="0" smtClean="0"/>
              <a:t>	sales update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Clients in the building and people</a:t>
            </a:r>
            <a:r>
              <a:rPr lang="en-US" baseline="0" dirty="0" smtClean="0"/>
              <a:t> working here</a:t>
            </a:r>
            <a:endParaRPr lang="en-US" dirty="0" smtClean="0"/>
          </a:p>
          <a:p>
            <a:r>
              <a:rPr lang="en-US" dirty="0" smtClean="0"/>
              <a:t>	get people</a:t>
            </a:r>
            <a:r>
              <a:rPr lang="en-US" baseline="0" dirty="0" smtClean="0"/>
              <a:t> in our building</a:t>
            </a:r>
          </a:p>
          <a:p>
            <a:r>
              <a:rPr lang="en-US" baseline="0" dirty="0" smtClean="0"/>
              <a:t>	desks for people that do not work here and do not have a direct need to be here</a:t>
            </a:r>
          </a:p>
          <a:p>
            <a:r>
              <a:rPr lang="en-US" baseline="0" dirty="0" smtClean="0"/>
              <a:t>	open source our environment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 Time</a:t>
            </a:r>
          </a:p>
          <a:p>
            <a:r>
              <a:rPr lang="en-US" dirty="0" smtClean="0"/>
              <a:t>	tearing</a:t>
            </a:r>
            <a:r>
              <a:rPr lang="en-US" baseline="0" dirty="0" smtClean="0"/>
              <a:t> down the walls we create with desks and cubes</a:t>
            </a:r>
            <a:endParaRPr lang="en-US" dirty="0" smtClean="0"/>
          </a:p>
          <a:p>
            <a:r>
              <a:rPr lang="en-US" dirty="0" smtClean="0"/>
              <a:t>	solving</a:t>
            </a:r>
            <a:r>
              <a:rPr lang="en-US" baseline="0" dirty="0" smtClean="0"/>
              <a:t> problems together</a:t>
            </a:r>
          </a:p>
          <a:p>
            <a:r>
              <a:rPr lang="en-US" baseline="0" dirty="0" smtClean="0"/>
              <a:t>	partners and teams from different companies working together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Culture Committee in the larger Charleston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posed</a:t>
            </a:r>
            <a:r>
              <a:rPr lang="en-US" baseline="0" dirty="0" smtClean="0"/>
              <a:t> a bold statement the beginning of this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Open Source Everything!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gave you some pretty bold promise too around</a:t>
            </a:r>
          </a:p>
          <a:p>
            <a:r>
              <a:rPr lang="en-US" baseline="0" dirty="0" smtClean="0"/>
              <a:t>A more engaged and excited workforce with great innovation</a:t>
            </a:r>
          </a:p>
          <a:p>
            <a:r>
              <a:rPr lang="en-US" baseline="0" dirty="0" smtClean="0"/>
              <a:t>Of honing and maturing your business and process</a:t>
            </a:r>
          </a:p>
          <a:p>
            <a:r>
              <a:rPr lang="en-US" baseline="0" dirty="0" smtClean="0"/>
              <a:t>Of having your 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Put aside projects, tasks,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frustrations, deadlines, pressures, stress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It’ll be there when you get back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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 breath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 your eyes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 with me into SPARC on a Monday morning.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smile and a good morning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Engaged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team members from different companies solving problems together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Guests on tour asking about projects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Café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Mobile development, latest technologies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CEO in corner, direct questions candid feedback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should company be focused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Ok…open your eyes.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Sounds good right?  Who wouldn’t want to work a company like this?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promise to you is that you is that this doesn’t have to be a story where we close our eyes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you too can have a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engaged and excited workforce with greater innovation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too can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your business and processed better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have who used to be thought of as your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competition become your collaborators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basically get all this for free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you do this?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</a:t>
            </a:r>
            <a:r>
              <a:rPr lang="en-US" sz="1200" baseline="0" dirty="0" smtClean="0"/>
              <a:t> secret is to </a:t>
            </a:r>
            <a:r>
              <a:rPr lang="en-US" sz="1200" b="1" baseline="0" dirty="0" smtClean="0"/>
              <a:t>open source everything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Not</a:t>
            </a:r>
            <a:r>
              <a:rPr lang="en-US" sz="1200" baseline="0" dirty="0" smtClean="0"/>
              <a:t> just use </a:t>
            </a:r>
            <a:r>
              <a:rPr lang="en-US" sz="1200" dirty="0" smtClean="0"/>
              <a:t>open source software, </a:t>
            </a:r>
          </a:p>
          <a:p>
            <a:r>
              <a:rPr lang="en-US" sz="1200" baseline="0" dirty="0" smtClean="0"/>
              <a:t>use the model in your </a:t>
            </a:r>
            <a:r>
              <a:rPr lang="en-US" sz="1200" b="1" baseline="0" dirty="0" smtClean="0"/>
              <a:t>HR department</a:t>
            </a:r>
            <a:r>
              <a:rPr lang="en-US" sz="1200" baseline="0" dirty="0" smtClean="0"/>
              <a:t>, in your </a:t>
            </a:r>
            <a:r>
              <a:rPr lang="en-US" sz="1200" b="1" baseline="0" dirty="0" smtClean="0"/>
              <a:t>finance department</a:t>
            </a:r>
            <a:r>
              <a:rPr lang="en-US" sz="1200" baseline="0" dirty="0" smtClean="0"/>
              <a:t>, open source your </a:t>
            </a:r>
            <a:r>
              <a:rPr lang="en-US" sz="1200" b="1" baseline="0" dirty="0" smtClean="0"/>
              <a:t>sales</a:t>
            </a:r>
          </a:p>
          <a:p>
            <a:r>
              <a:rPr lang="en-US" sz="1200" dirty="0" smtClean="0"/>
              <a:t>give away</a:t>
            </a:r>
            <a:r>
              <a:rPr lang="en-US" sz="1200" baseline="0" dirty="0" smtClean="0"/>
              <a:t> your </a:t>
            </a:r>
            <a:r>
              <a:rPr lang="en-US" sz="1200" b="1" baseline="0" dirty="0" smtClean="0"/>
              <a:t>intellectual property </a:t>
            </a:r>
            <a:r>
              <a:rPr lang="en-US" sz="1200" baseline="0" dirty="0" smtClean="0"/>
              <a:t>and </a:t>
            </a:r>
            <a:r>
              <a:rPr lang="en-US" sz="1200" b="1" baseline="0" dirty="0" smtClean="0"/>
              <a:t>company secrets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So, </a:t>
            </a:r>
            <a:r>
              <a:rPr lang="en-US" sz="1200" b="1" dirty="0" smtClean="0"/>
              <a:t>who believes they could </a:t>
            </a:r>
            <a:r>
              <a:rPr lang="en-US" sz="1200" dirty="0" smtClean="0"/>
              <a:t>open source their </a:t>
            </a:r>
            <a:r>
              <a:rPr lang="en-US" sz="1200" b="1" dirty="0" smtClean="0"/>
              <a:t>entire</a:t>
            </a:r>
            <a:r>
              <a:rPr lang="en-US" sz="1200" b="1" baseline="0" dirty="0" smtClean="0"/>
              <a:t> company</a:t>
            </a:r>
            <a:r>
              <a:rPr lang="en-US" sz="1200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Anyone?</a:t>
            </a:r>
            <a:r>
              <a:rPr lang="en-US" sz="1200" dirty="0" smtClean="0"/>
              <a:t>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="1" baseline="0" dirty="0" smtClean="0">
                <a:sym typeface="Wingdings"/>
              </a:rPr>
              <a:t>Change in perspective </a:t>
            </a:r>
            <a:r>
              <a:rPr lang="en-US" sz="1200" baseline="0" dirty="0" smtClean="0">
                <a:sym typeface="Wingdings"/>
              </a:rPr>
              <a:t>– </a:t>
            </a:r>
            <a:r>
              <a:rPr lang="en-US" sz="1200" b="1" baseline="0" dirty="0" smtClean="0">
                <a:sym typeface="Wingdings"/>
              </a:rPr>
              <a:t>seems </a:t>
            </a:r>
            <a:r>
              <a:rPr lang="en-US" sz="1200" baseline="0" dirty="0" smtClean="0">
                <a:sym typeface="Wingdings"/>
              </a:rPr>
              <a:t>to have </a:t>
            </a:r>
            <a:r>
              <a:rPr lang="en-US" sz="1200" b="1" baseline="0" dirty="0" smtClean="0">
                <a:sym typeface="Wingdings"/>
              </a:rPr>
              <a:t>a tremendous amount of risk</a:t>
            </a:r>
            <a:r>
              <a:rPr lang="en-US" sz="1200" baseline="0" dirty="0" smtClean="0">
                <a:sym typeface="Wingdings"/>
              </a:rPr>
              <a:t>.</a:t>
            </a:r>
          </a:p>
          <a:p>
            <a:r>
              <a:rPr lang="en-US" sz="1200" b="1" baseline="0" dirty="0" smtClean="0">
                <a:sym typeface="Wingdings"/>
              </a:rPr>
              <a:t>easier than you think</a:t>
            </a:r>
            <a:endParaRPr lang="en-US" sz="1200" b="1" dirty="0" smtClean="0"/>
          </a:p>
          <a:p>
            <a:r>
              <a:rPr lang="en-US" sz="1200" dirty="0" smtClean="0"/>
              <a:t>we are doing it at SPARC.  We </a:t>
            </a:r>
            <a:r>
              <a:rPr lang="en-US" sz="1200" b="1" dirty="0" smtClean="0"/>
              <a:t>are open sourcing </a:t>
            </a:r>
            <a:r>
              <a:rPr lang="en-US" sz="1200" dirty="0" smtClean="0"/>
              <a:t>our company </a:t>
            </a:r>
            <a:r>
              <a:rPr lang="en-US" sz="1200" b="1" dirty="0" smtClean="0"/>
              <a:t>more and more </a:t>
            </a:r>
            <a:r>
              <a:rPr lang="en-US" sz="1200" dirty="0" smtClean="0"/>
              <a:t>everyday.</a:t>
            </a:r>
          </a:p>
          <a:p>
            <a:endParaRPr lang="en-US" sz="1200" dirty="0" smtClean="0"/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might seem to be a bit too much</a:t>
            </a:r>
            <a:r>
              <a:rPr lang="en-US" sz="1200" baseline="0" dirty="0" smtClean="0"/>
              <a:t> at the moment</a:t>
            </a:r>
          </a:p>
          <a:p>
            <a:r>
              <a:rPr lang="en-US" sz="1200" baseline="0" dirty="0" smtClean="0"/>
              <a:t>However if you do, the promises I just mentioned can be realized</a:t>
            </a:r>
          </a:p>
          <a:p>
            <a:endParaRPr lang="en-US" sz="1200" dirty="0" smtClean="0"/>
          </a:p>
          <a:p>
            <a:r>
              <a:rPr lang="en-US" sz="1200" dirty="0" smtClean="0"/>
              <a:t>You may be thinking that I do not even know </a:t>
            </a:r>
            <a:r>
              <a:rPr lang="en-US" sz="1200" b="1" dirty="0" smtClean="0"/>
              <a:t>where to start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So </a:t>
            </a:r>
            <a:r>
              <a:rPr lang="en-US" sz="1200" b="1" dirty="0" smtClean="0"/>
              <a:t>let me show you </a:t>
            </a:r>
            <a:r>
              <a:rPr lang="en-US" sz="1200" dirty="0" smtClean="0"/>
              <a:t>what you can do</a:t>
            </a:r>
            <a:r>
              <a:rPr lang="en-US" sz="1200" baseline="0" dirty="0" smtClean="0"/>
              <a:t> to get there.  </a:t>
            </a:r>
          </a:p>
          <a:p>
            <a:r>
              <a:rPr lang="en-US" sz="1200" b="1" baseline="0" dirty="0" smtClean="0"/>
              <a:t>The steps to take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a lower risk project to use as your comfort builds</a:t>
            </a:r>
          </a:p>
          <a:p>
            <a:r>
              <a:rPr lang="en-US" sz="2400" baseline="0" dirty="0" smtClean="0"/>
              <a:t>Maybe that’s an 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using </a:t>
            </a:r>
            <a:r>
              <a:rPr lang="en-US" sz="2400" b="0" baseline="0" dirty="0" smtClean="0"/>
              <a:t>open source </a:t>
            </a:r>
            <a:r>
              <a:rPr lang="en-US" sz="2400" baseline="0" dirty="0" smtClean="0"/>
              <a:t>the next step is to </a:t>
            </a:r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aseline="0" dirty="0" smtClean="0"/>
              <a:t>This may seem like a trivial step or one you can overlook but let me stress that it is very important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Contribution is an often overlooked piece of the open source agreement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Community is the other piece of this.  Aren’t we by nature more likely to help others who help us?</a:t>
            </a:r>
          </a:p>
          <a:p>
            <a:r>
              <a:rPr lang="en-US" sz="2400" baseline="0" dirty="0" smtClean="0"/>
              <a:t>If someone does something for you and asks for a favor, aren’t you going to be more likely to help that person out?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We have developers that have contributed to the two topmost projects in </a:t>
            </a:r>
            <a:r>
              <a:rPr lang="en-US" sz="2400" baseline="0" dirty="0" err="1" smtClean="0"/>
              <a:t>GitHub</a:t>
            </a:r>
            <a:r>
              <a:rPr lang="en-US" sz="2400" baseline="0" dirty="0" smtClean="0"/>
              <a:t>.</a:t>
            </a:r>
          </a:p>
          <a:p>
            <a:r>
              <a:rPr lang="en-US" sz="2400" baseline="0" dirty="0" smtClean="0"/>
              <a:t>When they have a question they can jump on </a:t>
            </a:r>
            <a:r>
              <a:rPr lang="en-US" sz="2400" baseline="0" dirty="0" err="1" smtClean="0"/>
              <a:t>irc</a:t>
            </a:r>
            <a:r>
              <a:rPr lang="en-US" sz="2400" baseline="0" dirty="0" smtClean="0"/>
              <a:t> or chat and get an answer in seconds…they’ve built a community around the contribution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How many times has an engineer downloaded </a:t>
            </a:r>
            <a:r>
              <a:rPr lang="en-US" sz="2400" baseline="0" dirty="0" err="1" smtClean="0"/>
              <a:t>jQuery</a:t>
            </a:r>
            <a:r>
              <a:rPr lang="en-US" sz="2400" baseline="0" dirty="0" smtClean="0"/>
              <a:t> or one of the apache open source projects and made a change to the source?</a:t>
            </a:r>
          </a:p>
          <a:p>
            <a:r>
              <a:rPr lang="en-US" sz="2400" baseline="0" dirty="0" smtClean="0"/>
              <a:t>How many times does that change get pushed back into the project?</a:t>
            </a:r>
          </a:p>
          <a:p>
            <a:r>
              <a:rPr lang="en-US" sz="2400" baseline="0" dirty="0" smtClean="0"/>
              <a:t>Rarely is often the case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The contribution step really allows you to learn this symbiotic nature of share and then make better that is one of the promises of open source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</a:t>
            </a:r>
            <a:r>
              <a:rPr lang="en-US" sz="2400" baseline="0" dirty="0" smtClean="0"/>
              <a:t> now you’re using open source and contributing back to it.</a:t>
            </a:r>
          </a:p>
          <a:p>
            <a:r>
              <a:rPr lang="en-US" sz="2400" baseline="0" dirty="0" smtClean="0"/>
              <a:t>The next step you need to take is to create an in-house open source solution.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As with the last step this one might seem trivial or one that you can easily skip but it’s just a critical as any of the steps.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We are looking to open source our company before we take that leap, let’s first understand how it all works</a:t>
            </a:r>
          </a:p>
          <a:p>
            <a:r>
              <a:rPr lang="en-US" sz="2400" baseline="0" dirty="0" smtClean="0"/>
              <a:t>Let’s create an in-house </a:t>
            </a:r>
            <a:r>
              <a:rPr lang="en-US" sz="2400" baseline="0" dirty="0" err="1" smtClean="0"/>
              <a:t>github</a:t>
            </a:r>
            <a:r>
              <a:rPr lang="en-US" sz="2400" baseline="0" dirty="0" smtClean="0"/>
              <a:t> or </a:t>
            </a:r>
            <a:r>
              <a:rPr lang="en-US" sz="2400" baseline="0" dirty="0" err="1" smtClean="0"/>
              <a:t>bitbucket</a:t>
            </a:r>
            <a:r>
              <a:rPr lang="en-US" sz="2400" baseline="0" dirty="0" smtClean="0"/>
              <a:t> or similar and get used to as well as learn how to open source something from the ground up</a:t>
            </a:r>
          </a:p>
          <a:p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</a:p>
          <a:p>
            <a:r>
              <a:rPr lang="en-US" sz="2400" dirty="0" smtClean="0"/>
              <a:t>This</a:t>
            </a:r>
            <a:r>
              <a:rPr lang="en-US" sz="2400" baseline="0" dirty="0" smtClean="0"/>
              <a:t> step really starts to building excitement and energy within your teams and company as a whole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Collaboration really increases and</a:t>
            </a:r>
            <a:r>
              <a:rPr lang="en-US" sz="2400" baseline="0" dirty="0" smtClean="0"/>
              <a:t> we see more cohesion across all teams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r>
              <a:rPr lang="en-US" sz="2400" dirty="0" smtClean="0"/>
              <a:t>If you need to, set some boundaries or structure around</a:t>
            </a:r>
            <a:r>
              <a:rPr lang="en-US" sz="2400" baseline="0" dirty="0" smtClean="0"/>
              <a:t> this</a:t>
            </a:r>
          </a:p>
          <a:p>
            <a:r>
              <a:rPr lang="en-US" sz="2400" baseline="0" dirty="0" smtClean="0"/>
              <a:t>For example, after 5pm is when people can start to contribute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The goal here is to learn how to create your own open source project and you really start to see the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Ok…now we’re using open source, we’re contributing</a:t>
            </a:r>
            <a:r>
              <a:rPr lang="en-US" sz="2400" baseline="0" dirty="0" smtClean="0"/>
              <a:t> back into the community, we have our own in-house projects so we understand the model even deeper</a:t>
            </a:r>
          </a:p>
          <a:p>
            <a:r>
              <a:rPr lang="en-US" sz="2400" baseline="0" dirty="0" smtClean="0"/>
              <a:t>Now we want to review</a:t>
            </a:r>
          </a:p>
          <a:p>
            <a:r>
              <a:rPr lang="en-US" sz="2400" dirty="0" smtClean="0"/>
              <a:t>Developers</a:t>
            </a:r>
            <a:r>
              <a:rPr lang="en-US" sz="2400" baseline="0" dirty="0" smtClean="0"/>
              <a:t> like clout and bragging rights...give them a way to show-off to their peers, their leaders and management, the executives, their entire company.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Let developers gain acceptance and build trust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This is a step by which you start to hone your open source path and bring into play continual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#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sparcedge/OpenSourceYourCompan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jpe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119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</a:t>
            </a:r>
            <a:endParaRPr lang="en-US" dirty="0">
              <a:solidFill>
                <a:srgbClr val="A0441D"/>
              </a:solidFill>
            </a:endParaRPr>
          </a:p>
        </p:txBody>
      </p:sp>
      <p:pic>
        <p:nvPicPr>
          <p:cNvPr id="4" name="Content Placeholder 3" descr="Building Shoot 0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3" b="8713"/>
          <a:stretch>
            <a:fillRect/>
          </a:stretch>
        </p:blipFill>
        <p:spPr>
          <a:xfrm>
            <a:off x="549006" y="1097280"/>
            <a:ext cx="8051758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02" y="1288834"/>
            <a:ext cx="3005333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294" y="3257292"/>
            <a:ext cx="2135852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930" y="1500482"/>
            <a:ext cx="3005333" cy="221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  <p:pic>
        <p:nvPicPr>
          <p:cNvPr id="5" name="Picture 4" descr="Sparc C.png"/>
          <p:cNvPicPr>
            <a:picLocks noChangeAspect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311">
            <a:off x="1236134" y="2953054"/>
            <a:ext cx="3563231" cy="35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Why don’t we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>
                <a:solidFill>
                  <a:srgbClr val="A0441D"/>
                </a:solidFill>
              </a:rPr>
              <a:t>Our Entire Company?</a:t>
            </a:r>
            <a:endParaRPr lang="en-US" sz="6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600" u="sng" dirty="0" smtClean="0">
                <a:hlinkClick r:id="rId3"/>
              </a:rPr>
              <a:t>https://github.com/sparcedge/OpenSourceYourCompany</a:t>
            </a:r>
            <a:endParaRPr lang="en-US" sz="2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0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With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pic>
        <p:nvPicPr>
          <p:cNvPr id="4" name="Content Placeholder 3" descr="Building Shoot 0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3" b="8713"/>
          <a:stretch>
            <a:fillRect/>
          </a:stretch>
        </p:blipFill>
        <p:spPr>
          <a:xfrm>
            <a:off x="549006" y="1097280"/>
            <a:ext cx="8051758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836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 model”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570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81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10232</TotalTime>
  <Words>3053</Words>
  <Application>Microsoft Macintosh PowerPoint</Application>
  <PresentationFormat>On-screen Show (4:3)</PresentationFormat>
  <Paragraphs>404</Paragraphs>
  <Slides>21</Slides>
  <Notes>21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Open Sourcing From Within Your Company, For Your Company</vt:lpstr>
      <vt:lpstr>About Me</vt:lpstr>
      <vt:lpstr>Welcome to SPARC!</vt:lpstr>
      <vt:lpstr>Walk With Me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SPARC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651</cp:revision>
  <cp:lastPrinted>2012-03-21T19:32:33Z</cp:lastPrinted>
  <dcterms:created xsi:type="dcterms:W3CDTF">2012-03-21T02:10:28Z</dcterms:created>
  <dcterms:modified xsi:type="dcterms:W3CDTF">2012-03-22T14:36:18Z</dcterms:modified>
</cp:coreProperties>
</file>